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98A7E777-75A6-488B-A966-1EA5EE2ECBDC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0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297BBDAF-9A3D-48EE-8272-904CB8778BC4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29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5A47E106-66FE-4474-8DA1-2924434B2ABD}" type="slidenum">
              <a:rPr b="0" lang="en-US" sz="1200" spc="-1" strike="noStrike">
                <a:latin typeface="Times New Roman"/>
              </a:rPr>
              <a:t>46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3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0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27B7AE40-87B9-4AD6-8E6F-49D2F33612E1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0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AE7C250B-500D-400B-9D1F-209B5D51E3DB}" type="slidenum">
              <a:rPr b="0" lang="en-US" sz="1200" spc="-1" strike="noStrike">
                <a:latin typeface="Times New Roman"/>
              </a:rPr>
              <a:t>46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body"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 type="body"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 type="body"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5811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005493"/>
                </a:solidFill>
                <a:latin typeface="IBM Plex Mono SemiBold"/>
                <a:ea typeface="IBM Plex Mono SemiBold"/>
              </a:rPr>
              <a:t>Click to edit Master title style</a:t>
            </a:r>
            <a:endParaRPr b="0" lang="en-US" sz="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E31ACB9-38ED-4579-A9BE-ADD55E7620A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400" spc="-1" strike="noStrike">
                <a:solidFill>
                  <a:srgbClr val="8b8b8b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fld id="{64855D16-4B24-49AF-86E2-2ABFACFA3671}" type="datetime">
              <a:rPr b="0" lang="en-US" sz="1800" spc="-1" strike="noStrike">
                <a:solidFill>
                  <a:srgbClr val="000000"/>
                </a:solidFill>
                <a:latin typeface="Calibri"/>
              </a:rPr>
              <a:t>1/30/22</a:t>
            </a:fld>
            <a:endParaRPr b="0" lang="en-IN" sz="1800" spc="-1" strike="noStrike"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017CE9F-CC9B-4624-A182-11B37E0AE71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IN" sz="16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lIns="90000" rIns="90000" tIns="45000" bIns="45000">
            <a:noAutofit/>
          </a:bodyPr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888480" y="4568760"/>
            <a:ext cx="2514240" cy="1188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Subhransu Sekhar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Mohanty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30/01/2022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11C112D-AA73-40F0-A388-A424D382508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9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193" name="TextShape 2"/>
          <p:cNvSpPr txBox="1"/>
          <p:nvPr/>
        </p:nvSpPr>
        <p:spPr>
          <a:xfrm>
            <a:off x="770040" y="1825560"/>
            <a:ext cx="897516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were processed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3F8F22DF-1FF0-428E-8C5C-E900CF8705B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10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196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98A0EE4-94D1-4B64-9225-AA4A96F5A63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11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199" name="TextShape 2"/>
          <p:cNvSpPr txBox="1"/>
          <p:nvPr/>
        </p:nvSpPr>
        <p:spPr>
          <a:xfrm>
            <a:off x="770040" y="180648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E2FE4AC-DD10-46B0-B83F-70C19E5CCA9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12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02" name="TextShape 2"/>
          <p:cNvSpPr txBox="1"/>
          <p:nvPr/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404781B-97E7-4014-9A07-275580218C5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13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05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6A7136B-0EE6-49C5-8B8A-58D50F41400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14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08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9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840960" y="1807200"/>
            <a:ext cx="7068240" cy="162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Exploratory data analysis results</a:t>
            </a:r>
            <a:endParaRPr b="0" lang="en-IN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Interactive analytics demo in screenshots</a:t>
            </a:r>
            <a:endParaRPr b="0" lang="en-IN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Predictive analysis results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IN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1" name="TextShape 2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6384909-870C-44CD-A99E-DF84FC23E71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16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12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2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81D82819-5A1B-4DCF-83CD-3D3FD1E35DF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16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15" name="TextShape 2"/>
          <p:cNvSpPr txBox="1"/>
          <p:nvPr/>
        </p:nvSpPr>
        <p:spPr>
          <a:xfrm>
            <a:off x="8650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6579B54-52CC-4C16-A1CA-591CB012D23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18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18" name="TextShape 2"/>
          <p:cNvSpPr txBox="1"/>
          <p:nvPr/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</a:pPr>
            <a:fld id="{43F677AF-B91E-403F-BF5A-AF5D132AD42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Executive Summary</a:t>
            </a:r>
            <a:endParaRPr b="0" lang="en-IN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Introduction</a:t>
            </a:r>
            <a:endParaRPr b="0" lang="en-IN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Methodology</a:t>
            </a:r>
            <a:endParaRPr b="0" lang="en-IN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Results</a:t>
            </a:r>
            <a:endParaRPr b="0" lang="en-IN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Conclusion</a:t>
            </a:r>
            <a:endParaRPr b="0" lang="en-IN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Appendix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B54D775-E528-476C-BF18-A37BB13A226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19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21" name="TextShape 2"/>
          <p:cNvSpPr txBox="1"/>
          <p:nvPr/>
        </p:nvSpPr>
        <p:spPr>
          <a:xfrm>
            <a:off x="770040" y="20822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8B79A702-AF07-4060-B427-ECEFAF0D6D4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20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24" name="TextShape 2"/>
          <p:cNvSpPr txBox="1"/>
          <p:nvPr/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A285BFE1-6D89-4051-A69C-7CF1E7B8980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21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27" name="TextShape 2"/>
          <p:cNvSpPr txBox="1"/>
          <p:nvPr/>
        </p:nvSpPr>
        <p:spPr>
          <a:xfrm>
            <a:off x="77004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2AA04ED-50BF-45A2-A88C-9F2C4E9457A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22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30" name="TextShape 2"/>
          <p:cNvSpPr txBox="1"/>
          <p:nvPr/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E36EC10-EDD1-4044-87D2-95A4EF97443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23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33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3932E0F8-7C88-4864-A64F-EDA70636D8E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24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36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B9EAE79-6E94-4EB0-B4A2-C328FDB3B22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25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39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0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F1C1C0E-C9E1-4398-A107-8CB9F58F2DA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26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42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3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896FB05-772E-4659-84EC-CF7C3037348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27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45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3E15236-03D9-471A-A7FB-F960DADC22B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28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48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9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19C043AA-7007-4CD2-B2F8-590B190C489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959040" y="2684880"/>
            <a:ext cx="4017600" cy="103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 fontScale="73000"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methodologies</a:t>
            </a:r>
            <a:endParaRPr b="0" lang="en-IN" sz="2200" spc="-1" strike="noStrike">
              <a:latin typeface="Arial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all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7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31F4DE07-BB32-4FFE-93E6-BF2CD719E83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29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51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2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CC1F9EA-260F-4E5B-9766-5B36F95E8F0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30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54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5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C95A249-7D08-41C2-8C6C-F9D52E94BE3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31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57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CC0452D-619B-4004-8F53-2A9ED67063B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32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60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3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9CDE6BB-5C23-447D-A5A0-2DB0A2DD584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33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64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5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C85E4C3-5C75-4F77-845C-DDBD74C3E48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35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67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DD7E0F9-A0B1-4001-9067-351FE7579B0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36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70" name="TextShape 2"/>
          <p:cNvSpPr txBox="1"/>
          <p:nvPr/>
        </p:nvSpPr>
        <p:spPr>
          <a:xfrm>
            <a:off x="770040" y="1690560"/>
            <a:ext cx="8597520" cy="431460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4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7CF9405-B492-4B4A-B51B-C7DA142E495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37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74" name="TextShape 2"/>
          <p:cNvSpPr txBox="1"/>
          <p:nvPr/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5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F2E95DA8-F86E-4C74-9376-F3D068FE5DC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173" name="CustomShape 2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74" name="CustomShape 3"/>
          <p:cNvSpPr/>
          <p:nvPr/>
        </p:nvSpPr>
        <p:spPr>
          <a:xfrm>
            <a:off x="958680" y="2521440"/>
            <a:ext cx="5660640" cy="189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Project background and context</a:t>
            </a:r>
            <a:endParaRPr b="0" lang="en-IN" sz="2200" spc="-1" strike="noStrike">
              <a:latin typeface="Arial"/>
            </a:endParaRPr>
          </a:p>
          <a:p>
            <a:pPr marL="228600" indent="-22824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Problems you want to find answers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463E23F-070F-41D9-9814-E12287AE5AD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39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77" name="TextShape 2"/>
          <p:cNvSpPr txBox="1"/>
          <p:nvPr/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B518DDA-AE2B-44CE-B8DB-17ADA02A5B7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40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80" name="TextShape 2"/>
          <p:cNvSpPr txBox="1"/>
          <p:nvPr/>
        </p:nvSpPr>
        <p:spPr>
          <a:xfrm>
            <a:off x="770040" y="1825560"/>
            <a:ext cx="104144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810720" y="252972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5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4B58BA2-8A4B-480B-AC00-66C55FDABE5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41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84" name="TextShape 2"/>
          <p:cNvSpPr txBox="1"/>
          <p:nvPr/>
        </p:nvSpPr>
        <p:spPr>
          <a:xfrm>
            <a:off x="770040" y="2082240"/>
            <a:ext cx="5325480" cy="381132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5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9AC2811-E91C-4E87-943D-B2097B59B94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43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87" name="TextShape 2"/>
          <p:cNvSpPr txBox="1"/>
          <p:nvPr/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14AC31A-78AB-4948-AEB5-B25FE8B06FE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44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90" name="TextShape 2"/>
          <p:cNvSpPr txBox="1"/>
          <p:nvPr/>
        </p:nvSpPr>
        <p:spPr>
          <a:xfrm>
            <a:off x="770040" y="1874880"/>
            <a:ext cx="59036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…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A2F84C9-DD3E-477A-95A7-DC715E3AF70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45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293" name="TextShape 2"/>
          <p:cNvSpPr txBox="1"/>
          <p:nvPr/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A92CEA16-C788-4300-94E7-2CA28C9B6B0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777960" y="2812680"/>
            <a:ext cx="1032840" cy="36468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1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5CC601D-D6F5-4FA9-A78D-75CEF77F946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</a:rPr>
              <a:t>Executive Summary</a:t>
            </a:r>
            <a:endParaRPr b="0" lang="en-IN" sz="8800" spc="-1" strike="noStrike">
              <a:latin typeface="Arial"/>
            </a:endParaRPr>
          </a:p>
          <a:p>
            <a:pPr marL="228600" indent="-2282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Data collection methodology:</a:t>
            </a:r>
            <a:endParaRPr b="0" lang="en-IN" sz="8800" spc="-1" strike="noStrike">
              <a:latin typeface="Arial"/>
            </a:endParaRPr>
          </a:p>
          <a:p>
            <a:pPr lvl="1" marL="685800" indent="-22824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collected </a:t>
            </a:r>
            <a:endParaRPr b="0" lang="en-IN" sz="7600" spc="-1" strike="noStrike">
              <a:latin typeface="Arial"/>
            </a:endParaRPr>
          </a:p>
          <a:p>
            <a:pPr marL="228600" indent="-2282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data wrangling</a:t>
            </a:r>
            <a:endParaRPr b="0" lang="en-IN" sz="8800" spc="-1" strike="noStrike">
              <a:latin typeface="Arial"/>
            </a:endParaRPr>
          </a:p>
          <a:p>
            <a:pPr lvl="1" marL="685800" indent="-22824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processed</a:t>
            </a:r>
            <a:endParaRPr b="0" lang="en-IN" sz="7600" spc="-1" strike="noStrike">
              <a:latin typeface="Arial"/>
            </a:endParaRPr>
          </a:p>
          <a:p>
            <a:pPr marL="228600" indent="-2282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exploratory data analysis (EDA) using visualization and SQL</a:t>
            </a:r>
            <a:endParaRPr b="0" lang="en-IN" sz="8800" spc="-1" strike="noStrike">
              <a:latin typeface="Arial"/>
            </a:endParaRPr>
          </a:p>
          <a:p>
            <a:pPr marL="228600" indent="-2282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interactive visual analytics using Folium and Plotly Dash</a:t>
            </a:r>
            <a:endParaRPr b="0" lang="en-IN" sz="8800" spc="-1" strike="noStrike">
              <a:latin typeface="Arial"/>
            </a:endParaRPr>
          </a:p>
          <a:p>
            <a:pPr marL="228600" indent="-22824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predictive analysis using classification models</a:t>
            </a:r>
            <a:endParaRPr b="0" lang="en-IN" sz="8800" spc="-1" strike="noStrike">
              <a:latin typeface="Arial"/>
            </a:endParaRPr>
          </a:p>
          <a:p>
            <a:pPr lvl="1" marL="685800" indent="-22824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How to build, tune, evaluate classification models</a:t>
            </a:r>
            <a:endParaRPr b="0" lang="en-IN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A588A915-6B46-4C89-8382-CE4E1AA6C7F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6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181" name="TextShape 2"/>
          <p:cNvSpPr txBox="1"/>
          <p:nvPr/>
        </p:nvSpPr>
        <p:spPr>
          <a:xfrm>
            <a:off x="7700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sets were collected.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876446C-D1CA-4D15-93EA-E396E3B05AE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7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184" name="TextShape 2"/>
          <p:cNvSpPr txBox="1"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TextShape 3"/>
          <p:cNvSpPr txBox="1"/>
          <p:nvPr/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data collection with SpaceX REST calls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code cell and outcome cell),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6" name="CustomShape 4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88D38A54-DC17-433E-BB9B-C518973D87E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8</a:t>
            </a:fld>
            <a:endParaRPr b="0" lang="en-IN" sz="1600" spc="-1" strike="noStrike">
              <a:latin typeface="Times New Roman"/>
            </a:endParaRPr>
          </a:p>
        </p:txBody>
      </p:sp>
      <p:sp>
        <p:nvSpPr>
          <p:cNvPr id="188" name="TextShape 2"/>
          <p:cNvSpPr txBox="1"/>
          <p:nvPr/>
        </p:nvSpPr>
        <p:spPr>
          <a:xfrm>
            <a:off x="922320" y="17924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CustomShape 3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4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91" name="CustomShape 5"/>
          <p:cNvSpPr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</TotalTime>
  <Application>LibreOffice/7.0.4.2$Linux_X86_64 LibreOffice_project/00$Build-2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en-IN</dc:language>
  <cp:lastModifiedBy/>
  <dcterms:modified xsi:type="dcterms:W3CDTF">2022-01-30T19:10:32Z</dcterms:modified>
  <cp:revision>201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